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9" r:id="rId2"/>
    <p:sldId id="297" r:id="rId3"/>
    <p:sldId id="320" r:id="rId4"/>
    <p:sldId id="301" r:id="rId5"/>
    <p:sldId id="319" r:id="rId6"/>
    <p:sldId id="321" r:id="rId7"/>
    <p:sldId id="325" r:id="rId8"/>
    <p:sldId id="324" r:id="rId9"/>
    <p:sldId id="322" r:id="rId10"/>
    <p:sldId id="323" r:id="rId11"/>
    <p:sldId id="260" r:id="rId12"/>
    <p:sldId id="314" r:id="rId13"/>
    <p:sldId id="310" r:id="rId14"/>
    <p:sldId id="312" r:id="rId15"/>
    <p:sldId id="313" r:id="rId16"/>
    <p:sldId id="311" r:id="rId17"/>
    <p:sldId id="299" r:id="rId18"/>
    <p:sldId id="307" r:id="rId19"/>
    <p:sldId id="306" r:id="rId20"/>
    <p:sldId id="308" r:id="rId21"/>
    <p:sldId id="316" r:id="rId22"/>
    <p:sldId id="302" r:id="rId23"/>
    <p:sldId id="304" r:id="rId24"/>
    <p:sldId id="305" r:id="rId25"/>
    <p:sldId id="315" r:id="rId26"/>
    <p:sldId id="327" r:id="rId27"/>
    <p:sldId id="328" r:id="rId28"/>
    <p:sldId id="317" r:id="rId29"/>
    <p:sldId id="330" r:id="rId30"/>
    <p:sldId id="332" r:id="rId31"/>
    <p:sldId id="318" r:id="rId32"/>
    <p:sldId id="303" r:id="rId33"/>
    <p:sldId id="309" r:id="rId34"/>
    <p:sldId id="298" r:id="rId35"/>
    <p:sldId id="326" r:id="rId36"/>
  </p:sldIdLst>
  <p:sldSz cx="9144000" cy="5143500" type="screen16x9"/>
  <p:notesSz cx="6858000" cy="9144000"/>
  <p:defaultTextStyle>
    <a:defPPr>
      <a:defRPr lang="en-US"/>
    </a:defPPr>
    <a:lvl1pPr marL="0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88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77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65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53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941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29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317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505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ODonnell" initials="KO" lastIdx="1" clrIdx="0"/>
  <p:cmAuthor id="1" name="Aoife Colgan" initials="AC" lastIdx="2" clrIdx="1"/>
  <p:cmAuthor id="2" name="dervali" initials="d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A3"/>
    <a:srgbClr val="82428D"/>
    <a:srgbClr val="BA1F46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0" autoAdjust="0"/>
    <p:restoredTop sz="89193" autoAdjust="0"/>
  </p:normalViewPr>
  <p:slideViewPr>
    <p:cSldViewPr>
      <p:cViewPr>
        <p:scale>
          <a:sx n="120" d="100"/>
          <a:sy n="120" d="100"/>
        </p:scale>
        <p:origin x="-31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56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STIs\1.%20Disease-specific\Syphilis\Data\Analysis%20of%20data\Annual%20reports%20-%20data\2018%20data\Trends%20MSM%20v%20Males%20%20v%20Females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18\Hep%20A\Hep%20A%20data%202307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17\Hep%20C\NM%20Hepatitis%20C%20full%20file%20-%20March%20201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'[Trends MSM v Males  v Females 2018.xlsx]graph (3)'!$B$11</c:f>
              <c:strCache>
                <c:ptCount val="1"/>
                <c:pt idx="0">
                  <c:v>Syphilis MSM</c:v>
                </c:pt>
              </c:strCache>
            </c:strRef>
          </c:tx>
          <c:spPr>
            <a:ln>
              <a:solidFill>
                <a:srgbClr val="82428D"/>
              </a:solidFill>
            </a:ln>
          </c:spPr>
          <c:marker>
            <c:symbol val="none"/>
          </c:marker>
          <c:cat>
            <c:numRef>
              <c:f>'[Trends MSM v Males  v Females 2018.xlsx]graph (3)'!$A$12:$A$17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'[Trends MSM v Males  v Females 2018.xlsx]graph (3)'!$B$12:$B$17</c:f>
              <c:numCache>
                <c:formatCode>0.0</c:formatCode>
                <c:ptCount val="6"/>
                <c:pt idx="0">
                  <c:v>137.57833004879521</c:v>
                </c:pt>
                <c:pt idx="1">
                  <c:v>163.35290347131823</c:v>
                </c:pt>
                <c:pt idx="2">
                  <c:v>254.2323356842347</c:v>
                </c:pt>
                <c:pt idx="3">
                  <c:v>255.38270824389187</c:v>
                </c:pt>
                <c:pt idx="4">
                  <c:v>287.59313991429264</c:v>
                </c:pt>
                <c:pt idx="5">
                  <c:v>356.6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34880"/>
        <c:axId val="13848960"/>
      </c:lineChart>
      <c:catAx>
        <c:axId val="1383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48960"/>
        <c:crosses val="autoZero"/>
        <c:auto val="1"/>
        <c:lblAlgn val="ctr"/>
        <c:lblOffset val="100"/>
        <c:noMultiLvlLbl val="0"/>
      </c:catAx>
      <c:valAx>
        <c:axId val="138489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 b="1" i="0" baseline="0">
                    <a:effectLst/>
                  </a:rPr>
                  <a:t>Rate per 100,000 MSM population aged 18-64 years</a:t>
                </a:r>
                <a:endParaRPr lang="en-US" sz="1100">
                  <a:effectLst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38348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213764728251395E-2"/>
          <c:y val="4.286465551906124E-2"/>
          <c:w val="0.88654465241882097"/>
          <c:h val="0.61488401871613296"/>
        </c:manualLayout>
      </c:layout>
      <c:barChart>
        <c:barDir val="col"/>
        <c:grouping val="stacked"/>
        <c:varyColors val="0"/>
        <c:ser>
          <c:idx val="2"/>
          <c:order val="0"/>
          <c:spPr>
            <a:solidFill>
              <a:srgbClr val="BA1F46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'[Hep A data 23072019.xlsx]MSM'!$A$4:$B$28</c:f>
              <c:multiLvlStrCache>
                <c:ptCount val="25"/>
                <c:lvl>
                  <c:pt idx="0">
                    <c:v>Dec</c:v>
                  </c:pt>
                  <c:pt idx="1">
                    <c:v>Jan</c:v>
                  </c:pt>
                  <c:pt idx="2">
                    <c:v>Feb</c:v>
                  </c:pt>
                  <c:pt idx="3">
                    <c:v>Mar</c:v>
                  </c:pt>
                  <c:pt idx="4">
                    <c:v>April</c:v>
                  </c:pt>
                  <c:pt idx="5">
                    <c:v>May</c:v>
                  </c:pt>
                  <c:pt idx="6">
                    <c:v>June</c:v>
                  </c:pt>
                  <c:pt idx="7">
                    <c:v>July</c:v>
                  </c:pt>
                  <c:pt idx="8">
                    <c:v>Aug</c:v>
                  </c:pt>
                  <c:pt idx="9">
                    <c:v>Sept</c:v>
                  </c:pt>
                  <c:pt idx="10">
                    <c:v>Oct</c:v>
                  </c:pt>
                  <c:pt idx="11">
                    <c:v>Nov</c:v>
                  </c:pt>
                  <c:pt idx="12">
                    <c:v>Dec</c:v>
                  </c:pt>
                  <c:pt idx="13">
                    <c:v>Jan</c:v>
                  </c:pt>
                  <c:pt idx="14">
                    <c:v>Feb</c:v>
                  </c:pt>
                  <c:pt idx="15">
                    <c:v>Mar</c:v>
                  </c:pt>
                  <c:pt idx="16">
                    <c:v>April</c:v>
                  </c:pt>
                  <c:pt idx="17">
                    <c:v>May</c:v>
                  </c:pt>
                  <c:pt idx="18">
                    <c:v>June</c:v>
                  </c:pt>
                  <c:pt idx="19">
                    <c:v>July</c:v>
                  </c:pt>
                  <c:pt idx="20">
                    <c:v>Aug</c:v>
                  </c:pt>
                  <c:pt idx="21">
                    <c:v>Sept</c:v>
                  </c:pt>
                  <c:pt idx="22">
                    <c:v>Oct</c:v>
                  </c:pt>
                  <c:pt idx="23">
                    <c:v>Nov</c:v>
                  </c:pt>
                  <c:pt idx="24">
                    <c:v>Dec</c:v>
                  </c:pt>
                </c:lvl>
                <c:lvl>
                  <c:pt idx="0">
                    <c:v>2016</c:v>
                  </c:pt>
                  <c:pt idx="1">
                    <c:v>2017</c:v>
                  </c:pt>
                  <c:pt idx="13">
                    <c:v>2018</c:v>
                  </c:pt>
                </c:lvl>
              </c:multiLvlStrCache>
            </c:multiLvlStrRef>
          </c:cat>
          <c:val>
            <c:numRef>
              <c:f>'[Hep A data 23072019.xlsx]MSM'!$H$4:$H$28</c:f>
              <c:numCache>
                <c:formatCode>General</c:formatCode>
                <c:ptCount val="25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7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35453312"/>
        <c:axId val="135463680"/>
      </c:barChart>
      <c:catAx>
        <c:axId val="13545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Onset of symptoms</a:t>
                </a:r>
              </a:p>
            </c:rich>
          </c:tx>
          <c:layout>
            <c:manualLayout>
              <c:xMode val="edge"/>
              <c:yMode val="edge"/>
              <c:x val="0.45208885857154341"/>
              <c:y val="0.882162106922181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5463680"/>
        <c:crosses val="autoZero"/>
        <c:auto val="1"/>
        <c:lblAlgn val="ctr"/>
        <c:lblOffset val="100"/>
        <c:noMultiLvlLbl val="0"/>
      </c:catAx>
      <c:valAx>
        <c:axId val="135463680"/>
        <c:scaling>
          <c:orientation val="minMax"/>
          <c:max val="7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notifications of hepatitis A in MSM</a:t>
                </a:r>
              </a:p>
            </c:rich>
          </c:tx>
          <c:layout>
            <c:manualLayout>
              <c:xMode val="edge"/>
              <c:yMode val="edge"/>
              <c:x val="7.6694163229596305E-3"/>
              <c:y val="2.4723884514435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5453312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10050717344542"/>
          <c:y val="5.0925925925925923E-2"/>
          <c:w val="0.79089424348272253"/>
          <c:h val="0.562947652376786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'[NM Hepatitis C full file - March 2019.xls]msm data'!$B$31</c:f>
              <c:strCache>
                <c:ptCount val="1"/>
                <c:pt idx="0">
                  <c:v>HIV positive &amp; other recent STI*</c:v>
                </c:pt>
              </c:strCache>
            </c:strRef>
          </c:tx>
          <c:spPr>
            <a:solidFill>
              <a:srgbClr val="BA1F46"/>
            </a:solidFill>
          </c:spPr>
          <c:invertIfNegative val="0"/>
          <c:cat>
            <c:numRef>
              <c:f>'[NM Hepatitis C full file - March 2019.xls]msm data'!$A$33:$A$38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'[NM Hepatitis C full file - March 2019.xls]msm data'!$B$33:$B$38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11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'[NM Hepatitis C full file - March 2019.xls]msm data'!$C$31</c:f>
              <c:strCache>
                <c:ptCount val="1"/>
                <c:pt idx="0">
                  <c:v>HIV positive, no other recent STI</c:v>
                </c:pt>
              </c:strCache>
            </c:strRef>
          </c:tx>
          <c:spPr>
            <a:solidFill>
              <a:srgbClr val="EB89A3"/>
            </a:solidFill>
          </c:spPr>
          <c:invertIfNegative val="0"/>
          <c:cat>
            <c:numRef>
              <c:f>'[NM Hepatitis C full file - March 2019.xls]msm data'!$A$33:$A$38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'[NM Hepatitis C full file - March 2019.xls]msm data'!$C$33:$C$38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9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'[NM Hepatitis C full file - March 2019.xls]msm data'!$D$31</c:f>
              <c:strCache>
                <c:ptCount val="1"/>
                <c:pt idx="0">
                  <c:v>HIV negative/unknown, but had other recent STI</c:v>
                </c:pt>
              </c:strCache>
            </c:strRef>
          </c:tx>
          <c:spPr>
            <a:solidFill>
              <a:srgbClr val="82428D"/>
            </a:solidFill>
          </c:spPr>
          <c:invertIfNegative val="0"/>
          <c:cat>
            <c:numRef>
              <c:f>'[NM Hepatitis C full file - March 2019.xls]msm data'!$A$33:$A$38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'[NM Hepatitis C full file - March 2019.xls]msm data'!$D$33:$D$38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'[NM Hepatitis C full file - March 2019.xls]msm data'!$E$31</c:f>
              <c:strCache>
                <c:ptCount val="1"/>
                <c:pt idx="0">
                  <c:v>HIV negative/unknown and no other recent STI</c:v>
                </c:pt>
              </c:strCache>
            </c:strRef>
          </c:tx>
          <c:spPr>
            <a:solidFill>
              <a:srgbClr val="3E5B84"/>
            </a:solidFill>
          </c:spPr>
          <c:invertIfNegative val="0"/>
          <c:cat>
            <c:numRef>
              <c:f>'[NM Hepatitis C full file - March 2019.xls]msm data'!$A$33:$A$38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'[NM Hepatitis C full file - March 2019.xls]msm data'!$E$33:$E$38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699840"/>
        <c:axId val="135710208"/>
      </c:barChart>
      <c:catAx>
        <c:axId val="135699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200" dirty="0"/>
                  <a:t>Year of hepatitis C notification</a:t>
                </a:r>
              </a:p>
            </c:rich>
          </c:tx>
          <c:layout>
            <c:manualLayout>
              <c:xMode val="edge"/>
              <c:yMode val="edge"/>
              <c:x val="0.39208008845934644"/>
              <c:y val="0.730831657027730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5710208"/>
        <c:crosses val="autoZero"/>
        <c:auto val="1"/>
        <c:lblAlgn val="ctr"/>
        <c:lblOffset val="100"/>
        <c:noMultiLvlLbl val="0"/>
      </c:catAx>
      <c:valAx>
        <c:axId val="1357102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200" dirty="0" smtClean="0"/>
                  <a:t>No. </a:t>
                </a:r>
                <a:r>
                  <a:rPr lang="en-IE" sz="1200" dirty="0"/>
                  <a:t>of hepatitis C </a:t>
                </a:r>
                <a:r>
                  <a:rPr lang="en-IE" sz="1200" dirty="0" smtClean="0"/>
                  <a:t>notifications</a:t>
                </a:r>
              </a:p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200" dirty="0" smtClean="0"/>
                  <a:t> </a:t>
                </a:r>
                <a:r>
                  <a:rPr lang="en-IE" sz="1200" dirty="0"/>
                  <a:t>identified as MSM</a:t>
                </a:r>
              </a:p>
            </c:rich>
          </c:tx>
          <c:layout>
            <c:manualLayout>
              <c:xMode val="edge"/>
              <c:yMode val="edge"/>
              <c:x val="8.4253568913641892E-3"/>
              <c:y val="3.186053248360677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5699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7322705985281253E-2"/>
          <c:y val="0.84333618623758988"/>
          <c:w val="0.98045115549580697"/>
          <c:h val="0.13333368446001104"/>
        </c:manualLayout>
      </c:layout>
      <c:overlay val="0"/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23/12/2019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579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800297"/>
            <a:ext cx="9144000" cy="1987397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034" y="3428802"/>
            <a:ext cx="5830059" cy="628504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4625" y="4857221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34" y="229142"/>
            <a:ext cx="857362" cy="9284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425" y="301849"/>
            <a:ext cx="1108983" cy="91778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857221"/>
            <a:ext cx="9144000" cy="2862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035" y="2800297"/>
            <a:ext cx="4629753" cy="514232"/>
          </a:xfrm>
        </p:spPr>
        <p:txBody>
          <a:bodyPr>
            <a:normAutofit/>
          </a:bodyPr>
          <a:lstStyle>
            <a:lvl1pPr algn="l">
              <a:defRPr sz="21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Health Protection Surveillance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05978"/>
            <a:ext cx="7086986" cy="423122"/>
          </a:xfrm>
        </p:spPr>
        <p:txBody>
          <a:bodyPr>
            <a:normAutofit/>
          </a:bodyPr>
          <a:lstStyle>
            <a:lvl1pPr algn="l">
              <a:defRPr sz="21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511"/>
            <a:ext cx="8229600" cy="3794112"/>
          </a:xfrm>
        </p:spPr>
        <p:txBody>
          <a:bodyPr/>
          <a:lstStyle>
            <a:lvl1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6825" y="4857221"/>
            <a:ext cx="2133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857221"/>
            <a:ext cx="9144000" cy="2862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918" y="57732"/>
            <a:ext cx="770482" cy="6376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800511"/>
            <a:ext cx="4038600" cy="3794113"/>
          </a:xfrm>
        </p:spPr>
        <p:txBody>
          <a:bodyPr>
            <a:normAutofit/>
          </a:bodyPr>
          <a:lstStyle>
            <a:lvl1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511"/>
            <a:ext cx="4038600" cy="3794113"/>
          </a:xfrm>
        </p:spPr>
        <p:txBody>
          <a:bodyPr>
            <a:normAutofit/>
          </a:bodyPr>
          <a:lstStyle>
            <a:lvl1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857221"/>
            <a:ext cx="9144000" cy="2862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918" y="57732"/>
            <a:ext cx="770482" cy="63764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05978"/>
            <a:ext cx="7086986" cy="423122"/>
          </a:xfrm>
        </p:spPr>
        <p:txBody>
          <a:bodyPr>
            <a:normAutofit/>
          </a:bodyPr>
          <a:lstStyle>
            <a:lvl1pPr algn="l">
              <a:defRPr sz="21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1627" tIns="40813" rIns="81627" bIns="40813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27" tIns="40813" rIns="81627" bIns="4081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81627" tIns="40813" rIns="81627" bIns="4081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81627" tIns="40813" rIns="81627" bIns="4081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81627" tIns="40813" rIns="81627" bIns="4081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816377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41" indent="-306141" algn="l" defTabSz="81637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306" indent="-255118" algn="l" defTabSz="816377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70" indent="-204094" algn="l" defTabSz="81637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59" indent="-204094" algn="l" defTabSz="81637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47" indent="-204094" algn="l" defTabSz="81637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35" indent="-204094" algn="l" defTabSz="81637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3" indent="-204094" algn="l" defTabSz="81637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12" indent="-204094" algn="l" defTabSz="81637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99" indent="-204094" algn="l" defTabSz="81637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man2man.ie/wp-content/uploads/2017/02/Shigella-Leaflet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man2man.ie/testing-support/" TargetMode="External"/><Relationship Id="rId7" Type="http://schemas.openxmlformats.org/officeDocument/2006/relationships/hyperlink" Target="https://www.hpsc.ie/" TargetMode="External"/><Relationship Id="rId2" Type="http://schemas.openxmlformats.org/officeDocument/2006/relationships/hyperlink" Target="http://man2man.ie/st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xualwellbeing.ie/need-urgent-information-and-care-/post-exposure-prophylaxis/" TargetMode="External"/><Relationship Id="rId5" Type="http://schemas.openxmlformats.org/officeDocument/2006/relationships/hyperlink" Target="https://www.sexualwellbeing.ie/sexual-health/prep/" TargetMode="External"/><Relationship Id="rId4" Type="http://schemas.openxmlformats.org/officeDocument/2006/relationships/hyperlink" Target="http://man2man.ie/prevention/condoms-lub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3257550"/>
            <a:ext cx="8745088" cy="628504"/>
          </a:xfrm>
          <a:ln>
            <a:noFill/>
          </a:ln>
        </p:spPr>
        <p:txBody>
          <a:bodyPr>
            <a:noAutofit/>
          </a:bodyPr>
          <a:lstStyle/>
          <a:p>
            <a:r>
              <a:rPr lang="en-IE" sz="2800" dirty="0"/>
              <a:t>Annual trends update: </a:t>
            </a:r>
            <a:br>
              <a:rPr lang="en-IE" sz="2800" dirty="0"/>
            </a:br>
            <a:r>
              <a:rPr lang="en-IE" sz="2800" dirty="0"/>
              <a:t>HIV, Hepatitis and STIs among MSM in Ireland</a:t>
            </a:r>
            <a:br>
              <a:rPr lang="en-IE" sz="2800" dirty="0"/>
            </a:br>
            <a:r>
              <a:rPr lang="en-I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(to the end of </a:t>
            </a:r>
            <a:r>
              <a:rPr lang="en-I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2018)</a:t>
            </a:r>
            <a:endParaRPr lang="en-I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1" y="2800297"/>
            <a:ext cx="4705388" cy="514232"/>
          </a:xfrm>
          <a:ln>
            <a:noFill/>
          </a:ln>
        </p:spPr>
        <p:txBody>
          <a:bodyPr/>
          <a:lstStyle/>
          <a:p>
            <a:r>
              <a:rPr lang="en-IE" dirty="0" smtClean="0"/>
              <a:t>Health Protection Surveillance Centre</a:t>
            </a:r>
            <a:endParaRPr lang="en-IE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6934200" y="4400550"/>
            <a:ext cx="2211125" cy="361832"/>
          </a:xfrm>
          <a:prstGeom prst="rect">
            <a:avLst/>
          </a:prstGeom>
          <a:ln>
            <a:noFill/>
          </a:ln>
        </p:spPr>
        <p:txBody>
          <a:bodyPr vert="horz" lIns="81627" tIns="40813" rIns="81627" bIns="40813" rtlCol="0" anchor="ctr">
            <a:normAutofit/>
          </a:bodyPr>
          <a:lstStyle>
            <a:lvl1pPr algn="l" defTabSz="816377" rtl="0" eaLnBrk="1" latinLnBrk="0" hangingPunct="1">
              <a:spcBef>
                <a:spcPct val="0"/>
              </a:spcBef>
              <a:buNone/>
              <a:defRPr sz="21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r>
              <a:rPr lang="en-IE" sz="1600" dirty="0" smtClean="0"/>
              <a:t>December, 2019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086986" cy="533400"/>
          </a:xfrm>
        </p:spPr>
        <p:txBody>
          <a:bodyPr>
            <a:normAutofit fontScale="90000"/>
          </a:bodyPr>
          <a:lstStyle/>
          <a:p>
            <a:r>
              <a:rPr lang="en-IE" b="0" dirty="0" smtClean="0"/>
              <a:t>Trend in HIV among </a:t>
            </a:r>
            <a:r>
              <a:rPr lang="en-IE" dirty="0" smtClean="0"/>
              <a:t>MSM</a:t>
            </a:r>
            <a:r>
              <a:rPr lang="en-IE" b="0" dirty="0" smtClean="0"/>
              <a:t> by region of birth </a:t>
            </a:r>
            <a:br>
              <a:rPr lang="en-IE" b="0" dirty="0" smtClean="0"/>
            </a:br>
            <a:r>
              <a:rPr lang="en-IE" b="0" dirty="0" smtClean="0"/>
              <a:t>(for those born outside Ireland)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42950"/>
            <a:ext cx="7924800" cy="411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8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6750"/>
            <a:ext cx="8382000" cy="3794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dirty="0" smtClean="0"/>
              <a:t>Men who have sex with men are the </a:t>
            </a:r>
            <a:r>
              <a:rPr lang="en-IE" dirty="0"/>
              <a:t>group most affected by HIV in </a:t>
            </a:r>
            <a:r>
              <a:rPr lang="en-IE" dirty="0" smtClean="0"/>
              <a:t>Ireland and account for more than half of diagnoses in recent years (56% in 2018)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Increasing number of HIV notifications among men who have sex with men in recent years (from 60 in 2003 to 293 in 2018)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An increasing proportion </a:t>
            </a:r>
            <a:r>
              <a:rPr lang="en-IE" dirty="0"/>
              <a:t>of </a:t>
            </a:r>
            <a:r>
              <a:rPr lang="en-IE" dirty="0" smtClean="0"/>
              <a:t>men who have sex with men diagnosed </a:t>
            </a:r>
            <a:r>
              <a:rPr lang="en-IE" dirty="0"/>
              <a:t>with HIV </a:t>
            </a:r>
            <a:r>
              <a:rPr lang="en-IE" dirty="0" smtClean="0"/>
              <a:t>in Ireland have a previous HIV diagnosis abroad (50% in 2018). The majority of these men have an undetectable viral load at </a:t>
            </a:r>
            <a:r>
              <a:rPr lang="en-IE" dirty="0"/>
              <a:t>time of </a:t>
            </a:r>
            <a:r>
              <a:rPr lang="en-IE" dirty="0" smtClean="0"/>
              <a:t>their diagnosis </a:t>
            </a:r>
            <a:r>
              <a:rPr lang="en-IE" dirty="0"/>
              <a:t>in Ireland </a:t>
            </a:r>
          </a:p>
          <a:p>
            <a:pPr lvl="1"/>
            <a:endParaRPr lang="en-IE" dirty="0"/>
          </a:p>
          <a:p>
            <a:pPr marL="0" indent="0">
              <a:buNone/>
            </a:pPr>
            <a:r>
              <a:rPr lang="en-IE" dirty="0" smtClean="0"/>
              <a:t>The majority </a:t>
            </a:r>
            <a:r>
              <a:rPr lang="en-IE" dirty="0"/>
              <a:t>of </a:t>
            </a:r>
            <a:r>
              <a:rPr lang="en-IE" dirty="0" smtClean="0"/>
              <a:t>men who have sex with men diagnosed </a:t>
            </a:r>
            <a:r>
              <a:rPr lang="en-IE" dirty="0"/>
              <a:t>with HIV </a:t>
            </a:r>
            <a:r>
              <a:rPr lang="en-IE" dirty="0" smtClean="0"/>
              <a:t>in Ireland are </a:t>
            </a:r>
            <a:r>
              <a:rPr lang="en-IE" dirty="0"/>
              <a:t>born </a:t>
            </a:r>
            <a:r>
              <a:rPr lang="en-IE" dirty="0" smtClean="0"/>
              <a:t>abroad (72% in 2018)</a:t>
            </a:r>
            <a:endParaRPr lang="en-IE" dirty="0"/>
          </a:p>
          <a:p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33350"/>
            <a:ext cx="7086986" cy="423122"/>
          </a:xfrm>
          <a:prstGeom prst="rect">
            <a:avLst/>
          </a:prstGeom>
        </p:spPr>
        <p:txBody>
          <a:bodyPr vert="horz" lIns="81627" tIns="40813" rIns="81627" bIns="40813" rtlCol="0" anchor="ctr">
            <a:normAutofit/>
          </a:bodyPr>
          <a:lstStyle>
            <a:lvl1pPr algn="l" defTabSz="816377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IE" b="0" dirty="0" smtClean="0"/>
              <a:t>HIV among </a:t>
            </a:r>
            <a:r>
              <a:rPr lang="en-IE" dirty="0" smtClean="0"/>
              <a:t>MSM</a:t>
            </a:r>
            <a:r>
              <a:rPr lang="en-IE" b="0" dirty="0" smtClean="0"/>
              <a:t>: Summary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76350"/>
            <a:ext cx="7086986" cy="1143000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Early Infectious Syphilis</a:t>
            </a:r>
            <a:br>
              <a:rPr lang="en-IE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086986" cy="423122"/>
          </a:xfrm>
        </p:spPr>
        <p:txBody>
          <a:bodyPr/>
          <a:lstStyle/>
          <a:p>
            <a:r>
              <a:rPr lang="en-GB" b="0" dirty="0"/>
              <a:t>Early infectious syphilis (EIS): </a:t>
            </a:r>
            <a:r>
              <a:rPr lang="en-GB" b="0" dirty="0" smtClean="0"/>
              <a:t>overall trends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511"/>
            <a:ext cx="7772400" cy="37941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E" dirty="0"/>
              <a:t>Notifications of </a:t>
            </a:r>
            <a:r>
              <a:rPr lang="en-IE" dirty="0" smtClean="0"/>
              <a:t>EIS </a:t>
            </a:r>
            <a:r>
              <a:rPr lang="en-IE" dirty="0"/>
              <a:t>have been increasing each year since </a:t>
            </a:r>
            <a:r>
              <a:rPr lang="en-IE" dirty="0" smtClean="0"/>
              <a:t>2013; national crude </a:t>
            </a:r>
            <a:r>
              <a:rPr lang="en-IE" dirty="0"/>
              <a:t>notification rate </a:t>
            </a:r>
            <a:r>
              <a:rPr lang="en-IE" dirty="0" smtClean="0"/>
              <a:t>(CNR) increased </a:t>
            </a:r>
            <a:r>
              <a:rPr lang="en-IE" dirty="0"/>
              <a:t>from 4.0 per 100,000 population in 2013 to 10.2 per 100,000 in </a:t>
            </a:r>
            <a:r>
              <a:rPr lang="en-IE" dirty="0" smtClean="0"/>
              <a:t>2018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Notifications in 2018 increased by 22</a:t>
            </a:r>
            <a:r>
              <a:rPr lang="en-IE" dirty="0"/>
              <a:t>% </a:t>
            </a:r>
            <a:r>
              <a:rPr lang="en-IE" dirty="0" smtClean="0"/>
              <a:t>compared </a:t>
            </a:r>
            <a:r>
              <a:rPr lang="en-IE" dirty="0"/>
              <a:t>to 2017 (485 vs</a:t>
            </a:r>
            <a:r>
              <a:rPr lang="en-IE" dirty="0" smtClean="0"/>
              <a:t>. 398</a:t>
            </a:r>
            <a:r>
              <a:rPr lang="en-IE" dirty="0"/>
              <a:t>)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Some </a:t>
            </a:r>
            <a:r>
              <a:rPr lang="en-IE" dirty="0"/>
              <a:t>of </a:t>
            </a:r>
            <a:r>
              <a:rPr lang="en-IE" dirty="0" smtClean="0"/>
              <a:t>the </a:t>
            </a:r>
            <a:r>
              <a:rPr lang="en-IE" dirty="0"/>
              <a:t>increase </a:t>
            </a:r>
            <a:r>
              <a:rPr lang="en-IE" dirty="0" smtClean="0"/>
              <a:t>since 2013 may </a:t>
            </a:r>
            <a:r>
              <a:rPr lang="en-IE" dirty="0"/>
              <a:t>be due to increased sensitivity of the reporting system following updates to the case definition as well as updated laboratory criteria and procedure for notifying EIS (January 2014 and July 2016</a:t>
            </a:r>
            <a:r>
              <a:rPr lang="en-IE" dirty="0" smtClean="0"/>
              <a:t>) 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IE" dirty="0" smtClean="0"/>
              <a:t>The majority of cases each year (&gt;94%) are among 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086986" cy="423122"/>
          </a:xfrm>
        </p:spPr>
        <p:txBody>
          <a:bodyPr>
            <a:normAutofit/>
          </a:bodyPr>
          <a:lstStyle/>
          <a:p>
            <a:r>
              <a:rPr lang="en-GB" b="0" dirty="0"/>
              <a:t>Early infectious syphilis (EIS</a:t>
            </a:r>
            <a:r>
              <a:rPr lang="en-GB" b="0" dirty="0" smtClean="0"/>
              <a:t>) among </a:t>
            </a:r>
            <a:r>
              <a:rPr lang="en-GB" dirty="0" smtClean="0"/>
              <a:t>MSM</a:t>
            </a:r>
            <a:r>
              <a:rPr lang="en-GB" b="0" dirty="0" smtClean="0"/>
              <a:t>, 2018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077200" cy="38516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 smtClean="0"/>
              <a:t>Notifications among MSM has increased each year since 2013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 smtClean="0"/>
              <a:t>In 2018 notification rate among </a:t>
            </a:r>
            <a:r>
              <a:rPr lang="en-IE" dirty="0"/>
              <a:t>MSM increased by 13</a:t>
            </a:r>
            <a:r>
              <a:rPr lang="en-IE" dirty="0" smtClean="0"/>
              <a:t>% to 356.6/100,000 MSM from 287.6/100,000 MSM in </a:t>
            </a:r>
            <a:r>
              <a:rPr lang="en-IE" dirty="0"/>
              <a:t>2017</a:t>
            </a:r>
            <a:endParaRPr lang="en-IE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 smtClean="0"/>
              <a:t>MSM </a:t>
            </a:r>
            <a:r>
              <a:rPr lang="en-IE" dirty="0"/>
              <a:t>remain the group most affected </a:t>
            </a:r>
            <a:r>
              <a:rPr lang="en-IE" dirty="0" smtClean="0"/>
              <a:t>accounting </a:t>
            </a:r>
            <a:r>
              <a:rPr lang="en-IE" dirty="0"/>
              <a:t>for 86% of EIS </a:t>
            </a:r>
            <a:r>
              <a:rPr lang="en-IE" dirty="0" smtClean="0"/>
              <a:t>notifications, </a:t>
            </a:r>
            <a:r>
              <a:rPr lang="en-IE" dirty="0"/>
              <a:t>where mode of transmission is </a:t>
            </a:r>
            <a:r>
              <a:rPr lang="en-IE" dirty="0" smtClean="0"/>
              <a:t>known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 smtClean="0"/>
              <a:t>Most MSM (62%) acquired EIS in Ireland</a:t>
            </a:r>
            <a:endParaRPr lang="en-IE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 smtClean="0"/>
              <a:t>Large </a:t>
            </a:r>
            <a:r>
              <a:rPr lang="en-IE" dirty="0"/>
              <a:t>proportion of MSM diagnosed with EIS </a:t>
            </a:r>
            <a:r>
              <a:rPr lang="en-IE" dirty="0" smtClean="0"/>
              <a:t>are HIV positive (40% where known)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 smtClean="0"/>
              <a:t>Majority </a:t>
            </a:r>
            <a:r>
              <a:rPr lang="en-IE" dirty="0"/>
              <a:t>of </a:t>
            </a:r>
            <a:r>
              <a:rPr lang="en-IE" dirty="0" smtClean="0"/>
              <a:t>notifications (79%) </a:t>
            </a:r>
            <a:r>
              <a:rPr lang="en-IE" dirty="0"/>
              <a:t>among MSM are reported by HSE East</a:t>
            </a:r>
          </a:p>
          <a:p>
            <a:pPr marL="306141" lvl="1" indent="-30614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E" dirty="0" smtClean="0"/>
              <a:t>Median age: </a:t>
            </a:r>
            <a:r>
              <a:rPr lang="en-IE" dirty="0"/>
              <a:t>34 </a:t>
            </a:r>
            <a:r>
              <a:rPr lang="en-IE" dirty="0" smtClean="0"/>
              <a:t>years (range: 19-76 years)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086986" cy="8382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IE" b="0" dirty="0"/>
              <a:t>Rate of EIS notifications in </a:t>
            </a:r>
            <a:r>
              <a:rPr lang="en-IE" dirty="0"/>
              <a:t>MSM</a:t>
            </a:r>
            <a:r>
              <a:rPr lang="en-IE" b="0" dirty="0"/>
              <a:t> per 100,000 MSM population aged 18-64 years in Ireland, 2013-2018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155596"/>
              </p:ext>
            </p:extLst>
          </p:nvPr>
        </p:nvGraphicFramePr>
        <p:xfrm>
          <a:off x="1219200" y="1523740"/>
          <a:ext cx="6477000" cy="3105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62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76350"/>
            <a:ext cx="7086986" cy="1143000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Gonorrhoea</a:t>
            </a:r>
            <a:br>
              <a:rPr lang="en-IE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77" y="172006"/>
            <a:ext cx="7086986" cy="423122"/>
          </a:xfrm>
        </p:spPr>
        <p:txBody>
          <a:bodyPr>
            <a:normAutofit/>
          </a:bodyPr>
          <a:lstStyle/>
          <a:p>
            <a:r>
              <a:rPr lang="en-IE" b="0" dirty="0" smtClean="0"/>
              <a:t>Overall trends in Gonorrhoea in Ireland, 2013-2018</a:t>
            </a:r>
            <a:endParaRPr lang="en-IE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676275"/>
            <a:ext cx="8229600" cy="41731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E" sz="1600" dirty="0"/>
              <a:t>Overall gonorrhoea notifications have increased by 86% since 2015 and MSM are disproportionately affected by gonorrhoea in Ireland</a:t>
            </a:r>
          </a:p>
          <a:p>
            <a:pPr>
              <a:lnSpc>
                <a:spcPct val="150000"/>
              </a:lnSpc>
            </a:pPr>
            <a:r>
              <a:rPr lang="en-IE" sz="1600" dirty="0"/>
              <a:t>Where mode of transmission was known, 65% of cases were among MSM in 2018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63376"/>
            <a:ext cx="5257800" cy="2986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3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77" y="172006"/>
            <a:ext cx="7086986" cy="423122"/>
          </a:xfrm>
        </p:spPr>
        <p:txBody>
          <a:bodyPr/>
          <a:lstStyle/>
          <a:p>
            <a:r>
              <a:rPr lang="en-IE" b="0" dirty="0" smtClean="0"/>
              <a:t>Gonorrhoea among </a:t>
            </a:r>
            <a:r>
              <a:rPr lang="en-IE" dirty="0" smtClean="0"/>
              <a:t>MSM</a:t>
            </a:r>
            <a:r>
              <a:rPr lang="en-IE" b="0" dirty="0" smtClean="0"/>
              <a:t> in Ireland, 2015-2018</a:t>
            </a:r>
            <a:endParaRPr lang="en-IE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36502"/>
            <a:ext cx="5589721" cy="335280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66750"/>
            <a:ext cx="7772400" cy="3794112"/>
          </a:xfrm>
          <a:prstGeom prst="rect">
            <a:avLst/>
          </a:prstGeom>
        </p:spPr>
        <p:txBody>
          <a:bodyPr vert="horz" lIns="81627" tIns="40813" rIns="81627" bIns="40813" rtlCol="0">
            <a:normAutofit/>
          </a:bodyPr>
          <a:lstStyle>
            <a:lvl1pPr marL="306141" indent="-306141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63306" indent="-255118" algn="l" defTabSz="816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20470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428659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36847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45035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223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412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599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IE" sz="1600" dirty="0" smtClean="0"/>
              <a:t>In 2018 the rate of gonorrhoea notifications among MSM</a:t>
            </a:r>
            <a:r>
              <a:rPr lang="en-IE" sz="1600" baseline="30000" dirty="0" smtClean="0"/>
              <a:t>*</a:t>
            </a:r>
            <a:r>
              <a:rPr lang="en-IE" sz="1600" dirty="0" smtClean="0"/>
              <a:t> was 1,177/100,000 MSM (or 1.2% of MSM), which was double the rate reported in 2015</a:t>
            </a:r>
          </a:p>
          <a:p>
            <a:endParaRPr lang="en-IE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" y="4581525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*aged </a:t>
            </a:r>
            <a:r>
              <a:rPr lang="en-IE" sz="1400" dirty="0"/>
              <a:t>18-64 </a:t>
            </a:r>
            <a:r>
              <a:rPr lang="en-IE" sz="1400" dirty="0" smtClean="0"/>
              <a:t>years </a:t>
            </a:r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1302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77" y="133350"/>
            <a:ext cx="7086986" cy="423122"/>
          </a:xfrm>
        </p:spPr>
        <p:txBody>
          <a:bodyPr/>
          <a:lstStyle/>
          <a:p>
            <a:r>
              <a:rPr lang="en-IE" b="0" dirty="0" smtClean="0"/>
              <a:t>Gonorrhoea among </a:t>
            </a:r>
            <a:r>
              <a:rPr lang="en-IE" dirty="0" smtClean="0"/>
              <a:t>MSM</a:t>
            </a:r>
            <a:r>
              <a:rPr lang="en-IE" b="0" dirty="0" smtClean="0"/>
              <a:t> in Ireland, by age group</a:t>
            </a:r>
            <a:endParaRPr lang="en-IE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87468"/>
            <a:ext cx="8229600" cy="3832053"/>
          </a:xfrm>
          <a:prstGeom prst="rect">
            <a:avLst/>
          </a:prstGeom>
        </p:spPr>
        <p:txBody>
          <a:bodyPr vert="horz" lIns="81627" tIns="40813" rIns="81627" bIns="40813" rtlCol="0">
            <a:normAutofit/>
          </a:bodyPr>
          <a:lstStyle>
            <a:lvl1pPr marL="306141" indent="-306141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63306" indent="-255118" algn="l" defTabSz="816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20470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428659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36847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45035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223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412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599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 smtClean="0"/>
              <a:t>25-29 year olds were the age group most affected among MSM</a:t>
            </a:r>
          </a:p>
          <a:p>
            <a:r>
              <a:rPr lang="en-IE" dirty="0" smtClean="0"/>
              <a:t>The rate among 25-39 year olds increased, while the rate among 20-24 year olds decreased in 2018</a:t>
            </a:r>
          </a:p>
          <a:p>
            <a:endParaRPr lang="en-IE" dirty="0" smtClean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04949"/>
            <a:ext cx="5570301" cy="3343275"/>
          </a:xfrm>
        </p:spPr>
      </p:pic>
    </p:spTree>
    <p:extLst>
      <p:ext uri="{BB962C8B-B14F-4D97-AF65-F5344CB8AC3E}">
        <p14:creationId xmlns:p14="http://schemas.microsoft.com/office/powerpoint/2010/main" val="16494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33350"/>
            <a:ext cx="7086986" cy="423122"/>
          </a:xfrm>
        </p:spPr>
        <p:txBody>
          <a:bodyPr/>
          <a:lstStyle/>
          <a:p>
            <a:r>
              <a:rPr lang="en-IE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IE" dirty="0">
                <a:cs typeface="Arial" panose="020B0604020202020204" pitchFamily="34" charset="0"/>
              </a:rPr>
              <a:t>We would like to sincerely thank all who provided data for </a:t>
            </a:r>
            <a:r>
              <a:rPr lang="en-IE" dirty="0" smtClean="0">
                <a:cs typeface="Arial" panose="020B0604020202020204" pitchFamily="34" charset="0"/>
              </a:rPr>
              <a:t>this slide set; </a:t>
            </a:r>
            <a:endParaRPr lang="en-IE" dirty="0">
              <a:cs typeface="Arial" panose="020B0604020202020204" pitchFamily="34" charset="0"/>
            </a:endParaRPr>
          </a:p>
          <a:p>
            <a:r>
              <a:rPr lang="en-IE" dirty="0" smtClean="0">
                <a:cs typeface="Arial" panose="020B0604020202020204" pitchFamily="34" charset="0"/>
              </a:rPr>
              <a:t>The</a:t>
            </a:r>
            <a:r>
              <a:rPr lang="en-IE" dirty="0">
                <a:cs typeface="Arial" panose="020B0604020202020204" pitchFamily="34" charset="0"/>
              </a:rPr>
              <a:t> National Virus Reference Laboratory (NVRL)</a:t>
            </a:r>
          </a:p>
          <a:p>
            <a:r>
              <a:rPr lang="en-IE" dirty="0">
                <a:cs typeface="Arial" panose="020B0604020202020204" pitchFamily="34" charset="0"/>
              </a:rPr>
              <a:t>Microbiology Laboratories</a:t>
            </a:r>
          </a:p>
          <a:p>
            <a:r>
              <a:rPr lang="en-IE" dirty="0">
                <a:cs typeface="Arial" panose="020B0604020202020204" pitchFamily="34" charset="0"/>
              </a:rPr>
              <a:t>Departments of Public Health</a:t>
            </a:r>
          </a:p>
          <a:p>
            <a:r>
              <a:rPr lang="en-IE" dirty="0">
                <a:cs typeface="Arial" panose="020B0604020202020204" pitchFamily="34" charset="0"/>
              </a:rPr>
              <a:t>Consultants in Infectious Disease/Genitourinary Medicine</a:t>
            </a:r>
          </a:p>
          <a:p>
            <a:r>
              <a:rPr lang="en-IE" dirty="0" smtClean="0">
                <a:cs typeface="Arial" panose="020B0604020202020204" pitchFamily="34" charset="0"/>
              </a:rPr>
              <a:t>Staff working in HIV and STI clinics </a:t>
            </a:r>
            <a:endParaRPr lang="en-IE" dirty="0">
              <a:cs typeface="Arial" panose="020B0604020202020204" pitchFamily="34" charset="0"/>
            </a:endParaRPr>
          </a:p>
          <a:p>
            <a:r>
              <a:rPr lang="en-IE" dirty="0">
                <a:cs typeface="Arial" panose="020B0604020202020204" pitchFamily="34" charset="0"/>
              </a:rPr>
              <a:t>GPs and all other clinicians involved</a:t>
            </a:r>
          </a:p>
          <a:p>
            <a:pPr marL="0" indent="0">
              <a:buNone/>
            </a:pPr>
            <a:endParaRPr lang="en-IE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77" y="133350"/>
            <a:ext cx="7086986" cy="423122"/>
          </a:xfrm>
        </p:spPr>
        <p:txBody>
          <a:bodyPr/>
          <a:lstStyle/>
          <a:p>
            <a:r>
              <a:rPr lang="en-IE" b="0" dirty="0" smtClean="0"/>
              <a:t>Gonorrhoea among </a:t>
            </a:r>
            <a:r>
              <a:rPr lang="en-IE" dirty="0" smtClean="0"/>
              <a:t>MSM</a:t>
            </a:r>
            <a:r>
              <a:rPr lang="en-IE" b="0" dirty="0" smtClean="0"/>
              <a:t> in Ireland, summary</a:t>
            </a:r>
            <a:endParaRPr lang="en-IE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511"/>
            <a:ext cx="7924800" cy="3794112"/>
          </a:xfrm>
        </p:spPr>
        <p:txBody>
          <a:bodyPr/>
          <a:lstStyle/>
          <a:p>
            <a:r>
              <a:rPr lang="en-IE" dirty="0" smtClean="0"/>
              <a:t>Overall notification rate of gonorrhoea in Ireland continued to increase in 2018</a:t>
            </a:r>
          </a:p>
          <a:p>
            <a:endParaRPr lang="en-IE" dirty="0" smtClean="0"/>
          </a:p>
          <a:p>
            <a:r>
              <a:rPr lang="en-IE" dirty="0" smtClean="0"/>
              <a:t>MSM were disproportionately affected by gonorrhoea, accounting for 65% of cases where mode of transmission was known, in 2018</a:t>
            </a:r>
          </a:p>
          <a:p>
            <a:endParaRPr lang="en-IE" dirty="0" smtClean="0"/>
          </a:p>
          <a:p>
            <a:r>
              <a:rPr lang="en-IE" dirty="0" smtClean="0"/>
              <a:t>The rate of notification among MSM has doubled since 2015</a:t>
            </a:r>
            <a:r>
              <a:rPr lang="en-IE" dirty="0"/>
              <a:t> </a:t>
            </a:r>
            <a:r>
              <a:rPr lang="en-IE" dirty="0" smtClean="0"/>
              <a:t>and was greater than 1 per 100 MSM in 2018 (or 1.2%)</a:t>
            </a:r>
          </a:p>
          <a:p>
            <a:endParaRPr lang="en-IE" dirty="0" smtClean="0"/>
          </a:p>
          <a:p>
            <a:r>
              <a:rPr lang="en-IE" dirty="0" smtClean="0"/>
              <a:t>The rate among older MSM (25-39) increased in 2018 while the rate among younger MSM (20-24) decreased in 2018</a:t>
            </a:r>
          </a:p>
        </p:txBody>
      </p:sp>
    </p:spTree>
    <p:extLst>
      <p:ext uri="{BB962C8B-B14F-4D97-AF65-F5344CB8AC3E}">
        <p14:creationId xmlns:p14="http://schemas.microsoft.com/office/powerpoint/2010/main" val="29549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76350"/>
            <a:ext cx="7086986" cy="1143000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Lymphogranuloma </a:t>
            </a:r>
            <a:r>
              <a:rPr lang="en-IE" sz="2400" dirty="0" err="1" smtClean="0"/>
              <a:t>venereum</a:t>
            </a:r>
            <a:r>
              <a:rPr lang="en-IE" sz="2400" dirty="0" smtClean="0"/>
              <a:t> (LGV)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086986" cy="423122"/>
          </a:xfrm>
        </p:spPr>
        <p:txBody>
          <a:bodyPr/>
          <a:lstStyle/>
          <a:p>
            <a:r>
              <a:rPr lang="en-IE" b="0" dirty="0" smtClean="0"/>
              <a:t>LGV among </a:t>
            </a:r>
            <a:r>
              <a:rPr lang="en-IE" dirty="0" smtClean="0"/>
              <a:t>MSM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There were 28 notifications of lymphogranuloma venereum (LGV) in 2018 (0.6/100,000 population), up from 20 notifications in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428750"/>
            <a:ext cx="5434953" cy="325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1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086986" cy="423122"/>
          </a:xfrm>
        </p:spPr>
        <p:txBody>
          <a:bodyPr/>
          <a:lstStyle/>
          <a:p>
            <a:r>
              <a:rPr lang="en-IE" b="0" dirty="0" smtClean="0"/>
              <a:t>LGV among </a:t>
            </a:r>
            <a:r>
              <a:rPr lang="en-IE" dirty="0" smtClean="0"/>
              <a:t>MSM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All </a:t>
            </a:r>
            <a:r>
              <a:rPr lang="en-IE" dirty="0" smtClean="0"/>
              <a:t>LGV cases in 2018 were </a:t>
            </a:r>
            <a:r>
              <a:rPr lang="en-IE" dirty="0"/>
              <a:t>men who have sex with </a:t>
            </a:r>
            <a:r>
              <a:rPr lang="en-IE" dirty="0" smtClean="0"/>
              <a:t>men</a:t>
            </a:r>
          </a:p>
          <a:p>
            <a:r>
              <a:rPr lang="en-IE" dirty="0" smtClean="0"/>
              <a:t>Median age: 36 years (range 22-58 years)</a:t>
            </a:r>
            <a:endParaRPr lang="en-IE" dirty="0"/>
          </a:p>
          <a:p>
            <a:r>
              <a:rPr lang="en-IE" dirty="0" smtClean="0"/>
              <a:t>50</a:t>
            </a:r>
            <a:r>
              <a:rPr lang="en-IE" dirty="0"/>
              <a:t>% born in Ireland, 36% Latin America, 14% other European country </a:t>
            </a:r>
            <a:endParaRPr lang="en-US" dirty="0"/>
          </a:p>
          <a:p>
            <a:r>
              <a:rPr lang="en-IE" dirty="0" smtClean="0"/>
              <a:t>64</a:t>
            </a:r>
            <a:r>
              <a:rPr lang="en-IE" dirty="0"/>
              <a:t>% </a:t>
            </a:r>
            <a:r>
              <a:rPr lang="en-IE" dirty="0" smtClean="0"/>
              <a:t>HIV </a:t>
            </a:r>
            <a:r>
              <a:rPr lang="en-IE" dirty="0"/>
              <a:t>positive, </a:t>
            </a:r>
            <a:r>
              <a:rPr lang="en-IE" dirty="0" smtClean="0"/>
              <a:t>36</a:t>
            </a:r>
            <a:r>
              <a:rPr lang="en-IE" dirty="0"/>
              <a:t>% </a:t>
            </a:r>
            <a:r>
              <a:rPr lang="en-IE" dirty="0" smtClean="0"/>
              <a:t>HIV negative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90750"/>
            <a:ext cx="495427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68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086986" cy="423122"/>
          </a:xfrm>
        </p:spPr>
        <p:txBody>
          <a:bodyPr/>
          <a:lstStyle/>
          <a:p>
            <a:r>
              <a:rPr lang="en-IE" b="0" dirty="0" smtClean="0"/>
              <a:t>LGV summary, 2018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00511"/>
            <a:ext cx="8077200" cy="3794112"/>
          </a:xfrm>
        </p:spPr>
        <p:txBody>
          <a:bodyPr/>
          <a:lstStyle/>
          <a:p>
            <a:r>
              <a:rPr lang="en-IE" dirty="0" smtClean="0"/>
              <a:t>The number of LGV notifications increased in 2018 </a:t>
            </a:r>
          </a:p>
          <a:p>
            <a:endParaRPr lang="en-IE" dirty="0" smtClean="0"/>
          </a:p>
          <a:p>
            <a:r>
              <a:rPr lang="en-IE" dirty="0" smtClean="0"/>
              <a:t>All cases were men who have sex with men</a:t>
            </a:r>
          </a:p>
          <a:p>
            <a:endParaRPr lang="en-IE" dirty="0" smtClean="0"/>
          </a:p>
          <a:p>
            <a:r>
              <a:rPr lang="en-IE" dirty="0" smtClean="0"/>
              <a:t>Half of cases were born in Ireland, half were born abroad</a:t>
            </a:r>
          </a:p>
          <a:p>
            <a:endParaRPr lang="en-IE" dirty="0" smtClean="0"/>
          </a:p>
          <a:p>
            <a:r>
              <a:rPr lang="en-IE" dirty="0" smtClean="0"/>
              <a:t>64% were HIV positive</a:t>
            </a:r>
          </a:p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76350"/>
            <a:ext cx="7086986" cy="1143000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Hepatitis A</a:t>
            </a:r>
            <a:br>
              <a:rPr lang="en-IE" sz="2400" dirty="0" smtClean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64" y="172006"/>
            <a:ext cx="7086986" cy="423122"/>
          </a:xfrm>
        </p:spPr>
        <p:txBody>
          <a:bodyPr/>
          <a:lstStyle/>
          <a:p>
            <a:r>
              <a:rPr lang="en-IE" b="0" dirty="0" smtClean="0"/>
              <a:t>Hepatitis A among </a:t>
            </a:r>
            <a:r>
              <a:rPr lang="en-IE" dirty="0" smtClean="0"/>
              <a:t>MSM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66750"/>
            <a:ext cx="8229600" cy="4228121"/>
          </a:xfrm>
        </p:spPr>
        <p:txBody>
          <a:bodyPr>
            <a:normAutofit lnSpcReduction="10000"/>
          </a:bodyPr>
          <a:lstStyle/>
          <a:p>
            <a:r>
              <a:rPr lang="en-IE" sz="1700" dirty="0" smtClean="0"/>
              <a:t>Hepatitis A virus </a:t>
            </a:r>
            <a:r>
              <a:rPr lang="en-IE" sz="1700" dirty="0"/>
              <a:t>shed in faeces - faecal-oral transmission </a:t>
            </a:r>
          </a:p>
          <a:p>
            <a:endParaRPr lang="en-IE" sz="700" dirty="0"/>
          </a:p>
          <a:p>
            <a:r>
              <a:rPr lang="en-IE" sz="1700" dirty="0"/>
              <a:t>Safe &amp; effective vaccine, free in STI clinics</a:t>
            </a:r>
          </a:p>
          <a:p>
            <a:endParaRPr lang="en-IE" sz="700" dirty="0"/>
          </a:p>
          <a:p>
            <a:r>
              <a:rPr lang="en-US" sz="1700" dirty="0"/>
              <a:t>Hepatitis A not identified in MSM in Ireland prior to December 2016</a:t>
            </a:r>
          </a:p>
          <a:p>
            <a:endParaRPr lang="en-US" sz="700" dirty="0"/>
          </a:p>
          <a:p>
            <a:r>
              <a:rPr lang="en-US" sz="1700" dirty="0"/>
              <a:t>Very large European-wide outbreak 2016-2018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About 4,500 cases in Europe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550" dirty="0"/>
              <a:t>Involved 3 strains of genotype IA hepatitis A: VRD_521_2016, RIVM-HAV16-090, V16-25801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Mostly male cases, and where known, mostly MSM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20 cases identified in MSM in Ireland, Dec 2016 to end </a:t>
            </a:r>
            <a:r>
              <a:rPr lang="en-US" sz="1600" dirty="0" smtClean="0"/>
              <a:t>2017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Where sequence available, Irish cases mostly infected with VRD_521_2016 strain</a:t>
            </a:r>
            <a:endParaRPr lang="en-US" sz="1600" dirty="0"/>
          </a:p>
          <a:p>
            <a:endParaRPr lang="en-US" sz="700" dirty="0"/>
          </a:p>
          <a:p>
            <a:r>
              <a:rPr lang="en-US" sz="1700" dirty="0"/>
              <a:t>5</a:t>
            </a:r>
            <a:r>
              <a:rPr lang="en-US" sz="1700" dirty="0" smtClean="0"/>
              <a:t> </a:t>
            </a:r>
            <a:r>
              <a:rPr lang="en-US" sz="1700" dirty="0"/>
              <a:t>hepatitis A cases identified as MSM in </a:t>
            </a:r>
            <a:r>
              <a:rPr lang="en-US" sz="1700" dirty="0" smtClean="0"/>
              <a:t>Ireland in 2018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4 part of an outbreak – genotype IB RIVM-HAV-17-090 strain</a:t>
            </a:r>
            <a:endParaRPr lang="en-US" sz="3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1 not sequenced</a:t>
            </a:r>
            <a:endParaRPr lang="en-US" sz="600" dirty="0"/>
          </a:p>
        </p:txBody>
      </p:sp>
      <p:pic>
        <p:nvPicPr>
          <p:cNvPr id="4" name="Picture 3" descr="Jaundice Skin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8"/>
          <a:stretch/>
        </p:blipFill>
        <p:spPr bwMode="auto">
          <a:xfrm>
            <a:off x="7848600" y="742950"/>
            <a:ext cx="1001814" cy="13141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24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001000" cy="571368"/>
          </a:xfrm>
        </p:spPr>
        <p:txBody>
          <a:bodyPr>
            <a:normAutofit/>
          </a:bodyPr>
          <a:lstStyle/>
          <a:p>
            <a:r>
              <a:rPr lang="en-IE" b="0" dirty="0" smtClean="0"/>
              <a:t>Hepatitis </a:t>
            </a:r>
            <a:r>
              <a:rPr lang="en-IE" b="0" dirty="0"/>
              <a:t>A</a:t>
            </a:r>
            <a:r>
              <a:rPr lang="en-IE" b="0" dirty="0" smtClean="0"/>
              <a:t> cases in Ireland identified as </a:t>
            </a:r>
            <a:r>
              <a:rPr lang="en-IE" dirty="0" smtClean="0"/>
              <a:t>MSM</a:t>
            </a:r>
            <a:r>
              <a:rPr lang="en-IE" b="0" dirty="0" smtClean="0"/>
              <a:t>, Dec 2016 - 2018</a:t>
            </a:r>
            <a:endParaRPr lang="en-IE" b="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63526"/>
              </p:ext>
            </p:extLst>
          </p:nvPr>
        </p:nvGraphicFramePr>
        <p:xfrm>
          <a:off x="457200" y="971550"/>
          <a:ext cx="7924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34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76350"/>
            <a:ext cx="7086986" cy="1143000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Hepatitis 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7086986" cy="423122"/>
          </a:xfrm>
        </p:spPr>
        <p:txBody>
          <a:bodyPr/>
          <a:lstStyle/>
          <a:p>
            <a:r>
              <a:rPr lang="en-IE" b="0" dirty="0" smtClean="0"/>
              <a:t>Hepatitis </a:t>
            </a:r>
            <a:r>
              <a:rPr lang="en-IE" b="0" dirty="0"/>
              <a:t>C</a:t>
            </a:r>
            <a:r>
              <a:rPr lang="en-IE" b="0" dirty="0" smtClean="0"/>
              <a:t> among </a:t>
            </a:r>
            <a:r>
              <a:rPr lang="en-IE" dirty="0" smtClean="0"/>
              <a:t>MSM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077200" cy="38100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IE" sz="1700" dirty="0"/>
              <a:t>Reports of increased numbers of MSM being diagnosed with hepatitis C </a:t>
            </a:r>
            <a:r>
              <a:rPr lang="en-IE" sz="1700" dirty="0" smtClean="0"/>
              <a:t>from late 2015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IE" sz="1700" dirty="0" smtClean="0"/>
              <a:t>Highest number reported in 2016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IE" sz="1700" dirty="0" smtClean="0"/>
              <a:t>11 cases of hepatitis C identified as MSM in 2015, 32 in 2016, 15 in 2017 &amp; 14 in 2018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IE" sz="1700" dirty="0" smtClean="0"/>
              <a:t>MSM cases 2015-2018: age range 20-61 years, median 35 years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IE" sz="1700" dirty="0" smtClean="0"/>
              <a:t>Country </a:t>
            </a:r>
            <a:r>
              <a:rPr lang="en-IE" sz="1700" dirty="0"/>
              <a:t>of </a:t>
            </a:r>
            <a:r>
              <a:rPr lang="en-IE" sz="1700" dirty="0" smtClean="0"/>
              <a:t>birth reported for 76%: Most common regions of birth were Ireland (33%), Latin America (27%) and Central/Eastern Europe (20%)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IE" sz="1700" dirty="0" smtClean="0"/>
              <a:t>56% </a:t>
            </a:r>
            <a:r>
              <a:rPr lang="en-IE" sz="1700" dirty="0"/>
              <a:t>HIV positive at time of </a:t>
            </a:r>
            <a:r>
              <a:rPr lang="en-IE" sz="1700" dirty="0" smtClean="0"/>
              <a:t>diagnosis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IE" sz="1700" dirty="0" smtClean="0"/>
              <a:t>55% </a:t>
            </a:r>
            <a:r>
              <a:rPr lang="en-IE" sz="1700" dirty="0"/>
              <a:t>of HIV positive cases and </a:t>
            </a:r>
            <a:r>
              <a:rPr lang="en-IE" sz="1700" dirty="0" smtClean="0"/>
              <a:t>34% </a:t>
            </a:r>
            <a:r>
              <a:rPr lang="en-IE" sz="1700" dirty="0"/>
              <a:t>of HIV negative cases diagnosed with syphilis, gonorrhoea, </a:t>
            </a:r>
            <a:r>
              <a:rPr lang="en-IE" sz="1700" dirty="0" smtClean="0"/>
              <a:t>chlamydia, LGV </a:t>
            </a:r>
            <a:r>
              <a:rPr lang="en-IE" sz="1700" dirty="0"/>
              <a:t>or herpes in same year or year prior to hepatitis C </a:t>
            </a:r>
            <a:r>
              <a:rPr lang="en-IE" sz="1700" dirty="0" smtClean="0"/>
              <a:t>diagnosis</a:t>
            </a:r>
            <a:endParaRPr lang="en-IE" sz="1700" dirty="0"/>
          </a:p>
        </p:txBody>
      </p:sp>
    </p:spTree>
    <p:extLst>
      <p:ext uri="{BB962C8B-B14F-4D97-AF65-F5344CB8AC3E}">
        <p14:creationId xmlns:p14="http://schemas.microsoft.com/office/powerpoint/2010/main" val="21977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Technical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19150"/>
            <a:ext cx="7848600" cy="3886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/>
              <a:t>Data were extracted from CIDR in </a:t>
            </a:r>
            <a:r>
              <a:rPr lang="en-IE" dirty="0" smtClean="0"/>
              <a:t>Quarter 3 2019 and </a:t>
            </a:r>
            <a:r>
              <a:rPr lang="en-IE" dirty="0"/>
              <a:t>were correct at the time of publication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/>
              <a:t>Data in CIDR are updated on an ongoing basis, updated data will be presented in subsequent reports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 smtClean="0"/>
              <a:t>Increased </a:t>
            </a:r>
            <a:r>
              <a:rPr lang="en-IE" dirty="0"/>
              <a:t>notifications of HIV and STIs may be attributed, in part, to increased HIV/STI testing, however testing rates by risk group are not currently available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IE" dirty="0"/>
              <a:t>For calculation of the rate of notifications among MSM, the MSM population was calculated as 6% of the Irish male population aged between 18 and 64 years (Census 2016), as estimated by the </a:t>
            </a:r>
            <a:r>
              <a:rPr lang="en-IE"/>
              <a:t>Healthy </a:t>
            </a:r>
            <a:r>
              <a:rPr lang="en-IE" smtClean="0"/>
              <a:t>Ireland survey (2015), </a:t>
            </a:r>
            <a:r>
              <a:rPr lang="en-IE" dirty="0"/>
              <a:t>which is a nationally representative survey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06" y="229142"/>
            <a:ext cx="7601494" cy="571368"/>
          </a:xfrm>
        </p:spPr>
        <p:txBody>
          <a:bodyPr>
            <a:noAutofit/>
          </a:bodyPr>
          <a:lstStyle/>
          <a:p>
            <a:r>
              <a:rPr lang="en-IE" sz="2000" b="0" dirty="0" smtClean="0"/>
              <a:t>Hepatitis C cases in Ireland identified as </a:t>
            </a:r>
            <a:r>
              <a:rPr lang="en-IE" sz="2000" dirty="0" smtClean="0"/>
              <a:t>MSM</a:t>
            </a:r>
            <a:r>
              <a:rPr lang="en-IE" sz="2000" b="0" dirty="0" smtClean="0"/>
              <a:t>, by HIV/other recent STI status, 2013-2018</a:t>
            </a:r>
            <a:endParaRPr lang="en-IE" sz="2000" b="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358904"/>
              </p:ext>
            </p:extLst>
          </p:nvPr>
        </p:nvGraphicFramePr>
        <p:xfrm>
          <a:off x="609600" y="971550"/>
          <a:ext cx="7772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4400127"/>
            <a:ext cx="8084284" cy="4231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IE" sz="1100" dirty="0"/>
              <a:t>*Gonorrhoea, syphilis, chlamydia, </a:t>
            </a:r>
            <a:r>
              <a:rPr lang="en-IE" sz="1100" dirty="0" smtClean="0"/>
              <a:t>LGV or </a:t>
            </a:r>
            <a:r>
              <a:rPr lang="en-IE" sz="1100" dirty="0"/>
              <a:t>genital herpes simplex in the same year as </a:t>
            </a:r>
            <a:r>
              <a:rPr lang="en-IE" sz="1100" dirty="0" smtClean="0"/>
              <a:t>or </a:t>
            </a:r>
            <a:r>
              <a:rPr lang="en-IE" sz="1100" dirty="0"/>
              <a:t>in the year prior to hepatitis C </a:t>
            </a:r>
            <a:r>
              <a:rPr lang="en-IE" sz="1100" dirty="0" smtClean="0"/>
              <a:t>notification; </a:t>
            </a:r>
          </a:p>
          <a:p>
            <a:pPr algn="ctr"/>
            <a:r>
              <a:rPr lang="en-IE" sz="1100" dirty="0" smtClean="0"/>
              <a:t>HIV </a:t>
            </a:r>
            <a:r>
              <a:rPr lang="en-IE" sz="1100" dirty="0"/>
              <a:t>status is as of year of hepatitis C diagnosis</a:t>
            </a:r>
          </a:p>
        </p:txBody>
      </p:sp>
    </p:spTree>
    <p:extLst>
      <p:ext uri="{BB962C8B-B14F-4D97-AF65-F5344CB8AC3E}">
        <p14:creationId xmlns:p14="http://schemas.microsoft.com/office/powerpoint/2010/main" val="25325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76350"/>
            <a:ext cx="7086986" cy="1143000"/>
          </a:xfrm>
        </p:spPr>
        <p:txBody>
          <a:bodyPr>
            <a:normAutofit/>
          </a:bodyPr>
          <a:lstStyle/>
          <a:p>
            <a:pPr algn="ctr"/>
            <a:r>
              <a:rPr lang="en-IE" sz="2400" dirty="0"/>
              <a:t>Sexually Transmitted Enteric Infections (</a:t>
            </a:r>
            <a:r>
              <a:rPr lang="en-IE" sz="2400" dirty="0" smtClean="0"/>
              <a:t>STEIs)</a:t>
            </a:r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0876" y="172006"/>
            <a:ext cx="7372923" cy="423122"/>
          </a:xfrm>
          <a:prstGeom prst="rect">
            <a:avLst/>
          </a:prstGeom>
        </p:spPr>
        <p:txBody>
          <a:bodyPr vert="horz" lIns="81627" tIns="40813" rIns="81627" bIns="40813" rtlCol="0" anchor="ctr">
            <a:normAutofit/>
          </a:bodyPr>
          <a:lstStyle>
            <a:lvl1pPr algn="l" defTabSz="816377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IE" b="0" dirty="0" smtClean="0"/>
              <a:t>Sexually Transmitted Enteric Infections (STEIs) among </a:t>
            </a:r>
            <a:r>
              <a:rPr lang="en-IE" dirty="0" smtClean="0"/>
              <a:t>MSM</a:t>
            </a:r>
            <a:endParaRPr lang="en-I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7924800" cy="37905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IE" dirty="0" smtClean="0"/>
              <a:t>Gut infections which cause stomach cramps, diarrhoea and sometimes vomiting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IE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IE" dirty="0" smtClean="0"/>
              <a:t>Transmission via faecal-oral route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IE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IE" dirty="0" smtClean="0"/>
              <a:t>Sexually transmitted shigellosis has been increasing among MSM in Europe, including Ireland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IE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IE" dirty="0" smtClean="0"/>
              <a:t>Often associated with antimicrobial resistance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IE" dirty="0" smtClean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IE" dirty="0" smtClean="0"/>
              <a:t>Information for MSM on how to avoid shigellosis is available at: </a:t>
            </a:r>
            <a:r>
              <a:rPr lang="en-IE" dirty="0" smtClean="0">
                <a:hlinkClick r:id="rId2"/>
              </a:rPr>
              <a:t>http://man2man.ie/wp-content/uploads/2017/02/Shigella-Leaflet.pdf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0433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6"/>
          <a:stretch/>
        </p:blipFill>
        <p:spPr bwMode="auto">
          <a:xfrm>
            <a:off x="1676400" y="1600639"/>
            <a:ext cx="5638800" cy="3238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0877" y="172006"/>
            <a:ext cx="7086986" cy="423122"/>
          </a:xfrm>
          <a:prstGeom prst="rect">
            <a:avLst/>
          </a:prstGeom>
        </p:spPr>
        <p:txBody>
          <a:bodyPr vert="horz" lIns="81627" tIns="40813" rIns="81627" bIns="40813" rtlCol="0" anchor="ctr">
            <a:normAutofit/>
          </a:bodyPr>
          <a:lstStyle>
            <a:lvl1pPr algn="l" defTabSz="816377" rtl="0" eaLnBrk="1" latinLnBrk="0" hangingPunct="1">
              <a:spcBef>
                <a:spcPct val="0"/>
              </a:spcBef>
              <a:buNone/>
              <a:defRPr sz="21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IE" b="0" dirty="0" smtClean="0"/>
              <a:t>Overall trends in shigellosis in Ireland, 2014-2018</a:t>
            </a:r>
            <a:endParaRPr lang="en-IE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87468"/>
            <a:ext cx="8229600" cy="3832053"/>
          </a:xfrm>
          <a:prstGeom prst="rect">
            <a:avLst/>
          </a:prstGeom>
        </p:spPr>
        <p:txBody>
          <a:bodyPr vert="horz" lIns="81627" tIns="40813" rIns="81627" bIns="40813" rtlCol="0">
            <a:normAutofit/>
          </a:bodyPr>
          <a:lstStyle>
            <a:lvl1pPr marL="306141" indent="-306141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63306" indent="-255118" algn="l" defTabSz="816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020470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428659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36847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45035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3223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412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599" indent="-204094" algn="l" defTabSz="816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dirty="0" smtClean="0"/>
              <a:t>Shigellosis is typically associated with foreign travel, consumption of contaminated food or water and sexual transmission among MSM</a:t>
            </a:r>
          </a:p>
          <a:p>
            <a:r>
              <a:rPr lang="en-IE" dirty="0" smtClean="0"/>
              <a:t>MSM are disproportionately affected among adult males cases in Ireland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81740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8"/>
            <a:ext cx="7391787" cy="423122"/>
          </a:xfrm>
        </p:spPr>
        <p:txBody>
          <a:bodyPr>
            <a:normAutofit fontScale="90000"/>
          </a:bodyPr>
          <a:lstStyle/>
          <a:p>
            <a:r>
              <a:rPr lang="en-IE" dirty="0"/>
              <a:t>Summary: HIV and STIs among MSM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90550"/>
            <a:ext cx="8534400" cy="37941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E" sz="1600" dirty="0" smtClean="0"/>
              <a:t>MSM are the group most affected by HIV in Ireland (56% of notifications in 2018) and 50% of MSM diagnosed with HIV in 2018 were previously diagnosed abroad.  </a:t>
            </a:r>
          </a:p>
          <a:p>
            <a:pPr>
              <a:lnSpc>
                <a:spcPct val="150000"/>
              </a:lnSpc>
            </a:pPr>
            <a:r>
              <a:rPr lang="en-IE" sz="1600" dirty="0" smtClean="0"/>
              <a:t>MSM </a:t>
            </a:r>
            <a:r>
              <a:rPr lang="en-IE" sz="1600" dirty="0"/>
              <a:t>remain the group most affected by EIS (86% of notifications) and rates continue to rise (notification rate 356.6/100,000 MSM in 2018)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IE" sz="1600" dirty="0" smtClean="0"/>
              <a:t>The rate of gonorrhoea notifications among MSM continued to increase in 2018</a:t>
            </a:r>
          </a:p>
          <a:p>
            <a:pPr>
              <a:lnSpc>
                <a:spcPct val="150000"/>
              </a:lnSpc>
            </a:pPr>
            <a:r>
              <a:rPr lang="en-IE" sz="1600" dirty="0" smtClean="0"/>
              <a:t>Increase in LGV notifications among MSM in 2018</a:t>
            </a:r>
          </a:p>
          <a:p>
            <a:pPr>
              <a:lnSpc>
                <a:spcPct val="150000"/>
              </a:lnSpc>
            </a:pPr>
            <a:r>
              <a:rPr lang="en-IE" sz="1600" dirty="0" smtClean="0"/>
              <a:t>Decrease in hepatitis A cases in MSM in 2018 compared to 2017 but smaller outbreaks continue to occur – vaccination is key prevention measure</a:t>
            </a:r>
          </a:p>
          <a:p>
            <a:pPr>
              <a:lnSpc>
                <a:spcPct val="150000"/>
              </a:lnSpc>
            </a:pPr>
            <a:r>
              <a:rPr lang="en-IE" sz="1600" dirty="0" smtClean="0"/>
              <a:t>Decrease in hepatitis C cases in MSM in 2017 &amp; 2018 compared to 2016</a:t>
            </a:r>
          </a:p>
          <a:p>
            <a:pPr>
              <a:lnSpc>
                <a:spcPct val="150000"/>
              </a:lnSpc>
            </a:pPr>
            <a:r>
              <a:rPr lang="en-IE" sz="1600" dirty="0" smtClean="0"/>
              <a:t>STEIs including shigellosis are an emerging issue among MSM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Further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00510"/>
            <a:ext cx="7467600" cy="4057239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IE" dirty="0"/>
              <a:t>See </a:t>
            </a:r>
            <a:r>
              <a:rPr lang="en-IE" dirty="0" smtClean="0"/>
              <a:t>man2man.ie for: </a:t>
            </a: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BA1F46"/>
              </a:buClr>
            </a:pPr>
            <a:r>
              <a:rPr lang="en-IE" dirty="0" smtClean="0"/>
              <a:t>information </a:t>
            </a:r>
            <a:r>
              <a:rPr lang="en-IE" dirty="0"/>
              <a:t>on </a:t>
            </a:r>
            <a:r>
              <a:rPr lang="en-IE" dirty="0" smtClean="0">
                <a:hlinkClick r:id="rId2"/>
              </a:rPr>
              <a:t>STIs </a:t>
            </a:r>
            <a:r>
              <a:rPr lang="en-IE" dirty="0">
                <a:hlinkClick r:id="rId2"/>
              </a:rPr>
              <a:t>and HIV </a:t>
            </a:r>
            <a:endParaRPr lang="en-IE" dirty="0" smtClean="0"/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BA1F46"/>
              </a:buClr>
            </a:pPr>
            <a:r>
              <a:rPr lang="en-IE" dirty="0" smtClean="0"/>
              <a:t>where </a:t>
            </a:r>
            <a:r>
              <a:rPr lang="en-IE" dirty="0"/>
              <a:t>to access </a:t>
            </a:r>
            <a:r>
              <a:rPr lang="en-IE" dirty="0">
                <a:hlinkClick r:id="rId3"/>
              </a:rPr>
              <a:t>free </a:t>
            </a:r>
            <a:r>
              <a:rPr lang="en-IE" dirty="0" smtClean="0">
                <a:hlinkClick r:id="rId3"/>
              </a:rPr>
              <a:t>testing</a:t>
            </a:r>
            <a:endParaRPr lang="en-IE" sz="1200" dirty="0" smtClean="0"/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BA1F46"/>
              </a:buClr>
            </a:pPr>
            <a:r>
              <a:rPr lang="en-IE" dirty="0" smtClean="0"/>
              <a:t>where to access </a:t>
            </a:r>
            <a:r>
              <a:rPr lang="en-IE" dirty="0" smtClean="0">
                <a:hlinkClick r:id="rId4"/>
              </a:rPr>
              <a:t>free condoms </a:t>
            </a:r>
            <a:r>
              <a:rPr lang="en-IE" dirty="0">
                <a:hlinkClick r:id="rId4"/>
              </a:rPr>
              <a:t>and </a:t>
            </a:r>
            <a:r>
              <a:rPr lang="en-IE" dirty="0" smtClean="0">
                <a:hlinkClick r:id="rId4"/>
              </a:rPr>
              <a:t>lube</a:t>
            </a:r>
            <a:endParaRPr lang="en-IE" sz="12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Clr>
                <a:srgbClr val="BA1F46"/>
              </a:buClr>
              <a:buNone/>
            </a:pPr>
            <a:endParaRPr lang="en-IE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IE" dirty="0" smtClean="0"/>
              <a:t>See sexualwellbeing.ie for information on:</a:t>
            </a:r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BA1F46"/>
              </a:buClr>
            </a:pPr>
            <a:r>
              <a:rPr lang="en-IE" dirty="0" smtClean="0"/>
              <a:t>Pre-exposure Prophylaxis (</a:t>
            </a:r>
            <a:r>
              <a:rPr lang="en-IE" dirty="0" err="1" smtClean="0">
                <a:hlinkClick r:id="rId5"/>
              </a:rPr>
              <a:t>PrEP</a:t>
            </a:r>
            <a:r>
              <a:rPr lang="en-IE" dirty="0" smtClean="0"/>
              <a:t>)</a:t>
            </a:r>
            <a:endParaRPr lang="en-IE" sz="1200" dirty="0"/>
          </a:p>
          <a:p>
            <a:pPr>
              <a:lnSpc>
                <a:spcPct val="130000"/>
              </a:lnSpc>
              <a:spcBef>
                <a:spcPts val="0"/>
              </a:spcBef>
              <a:buClr>
                <a:srgbClr val="BA1F46"/>
              </a:buClr>
            </a:pPr>
            <a:r>
              <a:rPr lang="en-IE" dirty="0" smtClean="0"/>
              <a:t>Post-exposure Prophylaxis (</a:t>
            </a:r>
            <a:r>
              <a:rPr lang="en-IE" dirty="0" smtClean="0">
                <a:hlinkClick r:id="rId6"/>
              </a:rPr>
              <a:t>PEP</a:t>
            </a:r>
            <a:r>
              <a:rPr lang="en-IE" dirty="0" smtClean="0"/>
              <a:t>)</a:t>
            </a:r>
            <a:endParaRPr lang="en-IE" sz="12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IE" dirty="0">
              <a:hlinkClick r:id="rId6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IE" dirty="0" smtClean="0"/>
              <a:t>See </a:t>
            </a:r>
            <a:r>
              <a:rPr lang="en-IE" dirty="0" smtClean="0">
                <a:hlinkClick r:id="rId7"/>
              </a:rPr>
              <a:t>www.hpsc.ie</a:t>
            </a:r>
            <a:r>
              <a:rPr lang="en-IE" dirty="0" smtClean="0"/>
              <a:t> </a:t>
            </a:r>
            <a:r>
              <a:rPr lang="en-IE" dirty="0"/>
              <a:t>for weekly reports and </a:t>
            </a:r>
            <a:r>
              <a:rPr lang="en-IE" dirty="0" smtClean="0"/>
              <a:t>detailed </a:t>
            </a:r>
            <a:r>
              <a:rPr lang="en-IE" dirty="0"/>
              <a:t>epidemiological reports on </a:t>
            </a:r>
            <a:r>
              <a:rPr lang="en-IE" dirty="0" smtClean="0"/>
              <a:t>STIs, Hepatitis and HIV  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00150"/>
            <a:ext cx="7086986" cy="1143000"/>
          </a:xfrm>
        </p:spPr>
        <p:txBody>
          <a:bodyPr>
            <a:normAutofit/>
          </a:bodyPr>
          <a:lstStyle/>
          <a:p>
            <a:pPr algn="ctr"/>
            <a:r>
              <a:rPr lang="en-IE" sz="2400" dirty="0" smtClean="0"/>
              <a:t>HIV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7086986" cy="423122"/>
          </a:xfrm>
        </p:spPr>
        <p:txBody>
          <a:bodyPr/>
          <a:lstStyle/>
          <a:p>
            <a:r>
              <a:rPr lang="en-IE" b="0" dirty="0" smtClean="0"/>
              <a:t>Overall trend in HIV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81050"/>
            <a:ext cx="7086600" cy="405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6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086986" cy="423122"/>
          </a:xfrm>
        </p:spPr>
        <p:txBody>
          <a:bodyPr>
            <a:normAutofit/>
          </a:bodyPr>
          <a:lstStyle/>
          <a:p>
            <a:r>
              <a:rPr lang="en-IE" b="0" dirty="0" smtClean="0"/>
              <a:t>Trend in HIV by probable route of transmission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66750"/>
            <a:ext cx="8133887" cy="420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772400" cy="423122"/>
          </a:xfrm>
        </p:spPr>
        <p:txBody>
          <a:bodyPr>
            <a:normAutofit fontScale="90000"/>
          </a:bodyPr>
          <a:lstStyle/>
          <a:p>
            <a:r>
              <a:rPr lang="en-IE" b="0" dirty="0" smtClean="0"/>
              <a:t>Trend in HIV among </a:t>
            </a:r>
            <a:r>
              <a:rPr lang="en-IE" dirty="0" smtClean="0"/>
              <a:t>MSM</a:t>
            </a:r>
            <a:r>
              <a:rPr lang="en-IE" b="0" dirty="0" smtClean="0"/>
              <a:t> by history of previous diagnosis abroad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66749"/>
            <a:ext cx="7620000" cy="4110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6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086986" cy="423122"/>
          </a:xfrm>
        </p:spPr>
        <p:txBody>
          <a:bodyPr/>
          <a:lstStyle/>
          <a:p>
            <a:r>
              <a:rPr lang="en-IE" b="0" dirty="0" smtClean="0"/>
              <a:t>Trend in HIV among </a:t>
            </a:r>
            <a:r>
              <a:rPr lang="en-IE" dirty="0" smtClean="0"/>
              <a:t>MSM</a:t>
            </a:r>
            <a:r>
              <a:rPr lang="en-IE" b="0" dirty="0" smtClean="0"/>
              <a:t> by age group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7914"/>
            <a:ext cx="7620000" cy="422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1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7086986" cy="423122"/>
          </a:xfrm>
        </p:spPr>
        <p:txBody>
          <a:bodyPr>
            <a:normAutofit/>
          </a:bodyPr>
          <a:lstStyle/>
          <a:p>
            <a:r>
              <a:rPr lang="en-IE" b="0" dirty="0" smtClean="0"/>
              <a:t>Trend in HIV among </a:t>
            </a:r>
            <a:r>
              <a:rPr lang="en-IE" dirty="0" smtClean="0"/>
              <a:t>MSM</a:t>
            </a:r>
            <a:r>
              <a:rPr lang="en-IE" b="0" dirty="0" smtClean="0"/>
              <a:t> by region of birth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0550"/>
            <a:ext cx="7605185" cy="421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4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7266</TotalTime>
  <Words>1536</Words>
  <Application>Microsoft Office PowerPoint</Application>
  <PresentationFormat>On-screen Show (16:9)</PresentationFormat>
  <Paragraphs>187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Health Protection Surveillance Centre</vt:lpstr>
      <vt:lpstr>Acknowledgements</vt:lpstr>
      <vt:lpstr>Technical Notes </vt:lpstr>
      <vt:lpstr>HIV</vt:lpstr>
      <vt:lpstr>Overall trend in HIV</vt:lpstr>
      <vt:lpstr>Trend in HIV by probable route of transmission </vt:lpstr>
      <vt:lpstr>Trend in HIV among MSM by history of previous diagnosis abroad </vt:lpstr>
      <vt:lpstr>Trend in HIV among MSM by age group </vt:lpstr>
      <vt:lpstr>Trend in HIV among MSM by region of birth</vt:lpstr>
      <vt:lpstr>Trend in HIV among MSM by region of birth  (for those born outside Ireland)</vt:lpstr>
      <vt:lpstr>PowerPoint Presentation</vt:lpstr>
      <vt:lpstr>Early Infectious Syphilis </vt:lpstr>
      <vt:lpstr>Early infectious syphilis (EIS): overall trends</vt:lpstr>
      <vt:lpstr>Early infectious syphilis (EIS) among MSM, 2018</vt:lpstr>
      <vt:lpstr>Rate of EIS notifications in MSM per 100,000 MSM population aged 18-64 years in Ireland, 2013-2018</vt:lpstr>
      <vt:lpstr>Gonorrhoea </vt:lpstr>
      <vt:lpstr>Overall trends in Gonorrhoea in Ireland, 2013-2018</vt:lpstr>
      <vt:lpstr>Gonorrhoea among MSM in Ireland, 2015-2018</vt:lpstr>
      <vt:lpstr>Gonorrhoea among MSM in Ireland, by age group</vt:lpstr>
      <vt:lpstr>Gonorrhoea among MSM in Ireland, summary</vt:lpstr>
      <vt:lpstr>Lymphogranuloma venereum (LGV)</vt:lpstr>
      <vt:lpstr>LGV among MSM</vt:lpstr>
      <vt:lpstr>LGV among MSM</vt:lpstr>
      <vt:lpstr>LGV summary, 2018</vt:lpstr>
      <vt:lpstr>Hepatitis A </vt:lpstr>
      <vt:lpstr>Hepatitis A among MSM</vt:lpstr>
      <vt:lpstr>Hepatitis A cases in Ireland identified as MSM, Dec 2016 - 2018</vt:lpstr>
      <vt:lpstr>Hepatitis C</vt:lpstr>
      <vt:lpstr>Hepatitis C among MSM</vt:lpstr>
      <vt:lpstr>Hepatitis C cases in Ireland identified as MSM, by HIV/other recent STI status, 2013-2018</vt:lpstr>
      <vt:lpstr>Sexually Transmitted Enteric Infections (STEIs)</vt:lpstr>
      <vt:lpstr>PowerPoint Presentation</vt:lpstr>
      <vt:lpstr>PowerPoint Presentation</vt:lpstr>
      <vt:lpstr>Summary: HIV and STIs among MSM </vt:lpstr>
      <vt:lpstr>Further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Kirsty Mackenzie</cp:lastModifiedBy>
  <cp:revision>191</cp:revision>
  <dcterms:created xsi:type="dcterms:W3CDTF">2006-08-16T00:00:00Z</dcterms:created>
  <dcterms:modified xsi:type="dcterms:W3CDTF">2019-12-23T09:41:47Z</dcterms:modified>
</cp:coreProperties>
</file>